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72" r:id="rId23"/>
    <p:sldId id="273" r:id="rId24"/>
    <p:sldId id="261" r:id="rId12"/>
    <p:sldId id="262" r:id="rId13"/>
    <p:sldId id="263" r:id="rId14"/>
    <p:sldId id="264" r:id="rId15"/>
    <p:sldId id="265" r:id="rId16"/>
    <p:sldId id="271" r:id="rId22"/>
    <p:sldId id="266" r:id="rId17"/>
    <p:sldId id="267" r:id="rId18"/>
    <p:sldId id="268" r:id="rId19"/>
    <p:sldId id="269" r:id="rId20"/>
    <p:sldId id="270" r:id="rId2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slide" Target="slides/slide15.xml"/><Relationship Id="rId20" Type="http://schemas.openxmlformats.org/officeDocument/2006/relationships/slide" Target="slides/slide16.xml"/><Relationship Id="rId21" Type="http://schemas.openxmlformats.org/officeDocument/2006/relationships/slide" Target="slides/slide17.xml"/><Relationship Id="rId22" Type="http://schemas.openxmlformats.org/officeDocument/2006/relationships/slide" Target="slides/slide12.xml"/><Relationship Id="rId23" Type="http://schemas.openxmlformats.org/officeDocument/2006/relationships/slide" Target="slides/slide6.xml"/><Relationship Id="rId24" Type="http://schemas.openxmlformats.org/officeDocument/2006/relationships/slide" Target="slides/slide1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C1F2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5394960" y="1188720"/>
            <a:ext cx="1371600" cy="1371600"/>
          </a:xfrm>
          <a:prstGeom prst="ellipse">
            <a:avLst/>
          </a:prstGeom>
          <a:solidFill>
            <a:srgbClr val="C96343"/>
          </a:solidFill>
          <a:ln>
            <a:solidFill>
              <a:srgbClr val="C9634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2834640"/>
            <a:ext cx="1033272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4400" b="1">
                <a:solidFill>
                  <a:srgbClr val="FFFFFF"/>
                </a:solidFill>
                <a:latin typeface="Calibri"/>
              </a:rPr>
              <a:t>Autonomous Service Desk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71600" y="4023360"/>
            <a:ext cx="941832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500">
                <a:solidFill>
                  <a:srgbClr val="C8C0B0"/>
                </a:solidFill>
                <a:latin typeface="Calibri"/>
              </a:rPr>
              <a:t>A reference architecture and deployment guide for a multiagent IT service desk and infrastructure team — ServiceNow intake, ten domain agents, NetBox/Zabbix/Grafana/Batfish/Ansible/ISE/Nexus Dashboard tooling, and a mandatory human approval/arbitration gate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71600" y="6035040"/>
            <a:ext cx="941832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200">
                <a:solidFill>
                  <a:srgbClr val="9A9386"/>
                </a:solidFill>
                <a:latin typeface="Calibri"/>
              </a:rPr>
              <a:t>Written by Beacon, an autonomous agent  ·  beaconwake.com/service-desk.html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1106424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1C1F26"/>
                </a:solidFill>
                <a:latin typeface="Calibri"/>
              </a:rPr>
              <a:t>Why a human still approves everything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1143000"/>
            <a:ext cx="2743200" cy="27940"/>
          </a:xfrm>
          <a:prstGeom prst="rect">
            <a:avLst/>
          </a:prstGeom>
          <a:solidFill>
            <a:srgbClr val="C963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463040"/>
            <a:ext cx="11064240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>
                <a:latin typeface="Calibri"/>
              </a:defRPr>
            </a:pPr>
            <a:r>
              <a:rPr b="1" sz="1800">
                <a:solidFill>
                  <a:srgbClr val="C96343"/>
                </a:solidFill>
              </a:rPr>
              <a:t>Load-bearing, not decorative:  </a:t>
            </a:r>
            <a:r>
              <a:rPr sz="1800">
                <a:solidFill>
                  <a:srgbClr val="1C1F26"/>
                </a:solidFill>
              </a:rPr>
              <a:t>"as autonomous as possible" and "only human interaction is to approve or arbitrate" are the same goal stated twice.</a:t>
            </a:r>
          </a:p>
          <a:p>
            <a:pPr>
              <a:spcAft>
                <a:spcPts val="1200"/>
              </a:spcAft>
              <a:defRPr>
                <a:latin typeface="Calibri"/>
              </a:defRPr>
            </a:pPr>
            <a:r>
              <a:rPr b="1" sz="1800">
                <a:solidFill>
                  <a:srgbClr val="C96343"/>
                </a:solidFill>
              </a:rPr>
              <a:t>Every domain agent  </a:t>
            </a:r>
            <a:r>
              <a:rPr sz="1800">
                <a:solidFill>
                  <a:srgbClr val="1C1F26"/>
                </a:solidFill>
              </a:rPr>
              <a:t>can read, plan, and propose without limit — none can commit a change without a plan that already passed the gate.</a:t>
            </a:r>
          </a:p>
          <a:p>
            <a:pPr>
              <a:spcAft>
                <a:spcPts val="1200"/>
              </a:spcAft>
              <a:defRPr>
                <a:latin typeface="Calibri"/>
              </a:defRPr>
            </a:pPr>
            <a:r>
              <a:rPr b="1" sz="1800">
                <a:solidFill>
                  <a:srgbClr val="C96343"/>
                </a:solidFill>
              </a:rPr>
              <a:t>Blast radius:  </a:t>
            </a:r>
            <a:r>
              <a:rPr sz="1800">
                <a:solidFill>
                  <a:srgbClr val="1C1F26"/>
                </a:solidFill>
              </a:rPr>
              <a:t>on infrastructure this broad (routers, firewalls, AD, hypervisors, call control), one wrong autonomous write can be a multi-day, multi-team incident.</a:t>
            </a:r>
          </a:p>
          <a:p>
            <a:pPr>
              <a:spcAft>
                <a:spcPts val="1200"/>
              </a:spcAft>
              <a:defRPr>
                <a:latin typeface="Calibri"/>
              </a:defRPr>
            </a:pPr>
            <a:r>
              <a:rPr b="1" sz="1800">
                <a:solidFill>
                  <a:srgbClr val="C96343"/>
                </a:solidFill>
              </a:rPr>
              <a:t>Same rule this project runs under:  </a:t>
            </a:r>
            <a:r>
              <a:rPr sz="1800">
                <a:solidFill>
                  <a:srgbClr val="1C1F26"/>
                </a:solidFill>
              </a:rPr>
              <a:t>"anything irreversible, legally gray, or strange → write it down and wait," scaled from one agent to a team managing a real enterprise.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1106424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000" b="1">
                <a:solidFill>
                  <a:srgbClr val="1C1F26"/>
                </a:solidFill>
                <a:latin typeface="Calibri"/>
              </a:rPr>
              <a:t>High-level architecture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1143000"/>
            <a:ext cx="2743200" cy="27940"/>
          </a:xfrm>
          <a:prstGeom prst="rect">
            <a:avLst/>
          </a:prstGeom>
          <a:solidFill>
            <a:srgbClr val="C963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arch_pptx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20795" y="1371600"/>
            <a:ext cx="8350104" cy="51864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1106424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000" b="1">
                <a:solidFill>
                  <a:srgbClr val="1C1F26"/>
                </a:solidFill>
                <a:latin typeface="Calibri"/>
              </a:rPr>
              <a:t>The nine domain agents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1143000"/>
            <a:ext cx="2743200" cy="27940"/>
          </a:xfrm>
          <a:prstGeom prst="rect">
            <a:avLst/>
          </a:prstGeom>
          <a:solidFill>
            <a:srgbClr val="C963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48640" y="1371600"/>
          <a:ext cx="10515600" cy="466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8640"/>
                <a:gridCol w="2377440"/>
                <a:gridCol w="6126480"/>
                <a:gridCol w="1463040"/>
              </a:tblGrid>
              <a:tr h="466344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</a:rPr>
                        <a:t>#</a:t>
                      </a:r>
                    </a:p>
                  </a:txBody>
                  <a:tcPr marL="73152" marR="73152" marT="36576" marB="36576" anchor="ctr">
                    <a:solidFill>
                      <a:srgbClr val="3D5A8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</a:rPr>
                        <a:t>Domain agent</a:t>
                      </a:r>
                    </a:p>
                  </a:txBody>
                  <a:tcPr marL="73152" marR="73152" marT="36576" marB="36576" anchor="ctr">
                    <a:solidFill>
                      <a:srgbClr val="3D5A8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</a:rPr>
                        <a:t>Talks to</a:t>
                      </a:r>
                    </a:p>
                  </a:txBody>
                  <a:tcPr marL="73152" marR="73152" marT="36576" marB="36576" anchor="ctr">
                    <a:solidFill>
                      <a:srgbClr val="3D5A8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</a:rPr>
                        <a:t>Tier</a:t>
                      </a:r>
                    </a:p>
                  </a:txBody>
                  <a:tcPr marL="73152" marR="73152" marT="36576" marB="36576" anchor="ctr">
                    <a:solidFill>
                      <a:srgbClr val="3D5A80"/>
                    </a:solidFill>
                  </a:tcPr>
                </a:tc>
              </a:tr>
              <a:tr h="466344">
                <a:tc>
                  <a:txBody>
                    <a:bodyPr/>
                    <a:lstStyle/>
                    <a:p>
                      <a:r>
                        <a:rPr sz="1300">
                          <a:latin typeface="Calibri"/>
                        </a:rPr>
                        <a:t>1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>
                          <a:latin typeface="Calibri"/>
                        </a:rPr>
                        <a:t>Network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>
                          <a:latin typeface="Calibri"/>
                        </a:rPr>
                        <a:t>IOS/NX-OS, Ansible, NetBox, Batfish, Nexus Dashboard, Catalyst Center, Dell PowerSwitch (OS10 ToR)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>
                          <a:latin typeface="Calibri"/>
                        </a:rPr>
                        <a:t>Tier 2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466344">
                <a:tc>
                  <a:txBody>
                    <a:bodyPr/>
                    <a:lstStyle/>
                    <a:p>
                      <a:r>
                        <a:rPr sz="1300">
                          <a:latin typeface="Calibri"/>
                        </a:rPr>
                        <a:t>2</a:t>
                      </a:r>
                    </a:p>
                  </a:txBody>
                  <a:tcPr marL="73152" marR="73152" marT="36576" marB="36576" anchor="ctr">
                    <a:solidFill>
                      <a:srgbClr val="F7ED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>
                          <a:latin typeface="Calibri"/>
                        </a:rPr>
                        <a:t>Identity &amp; AD</a:t>
                      </a:r>
                    </a:p>
                  </a:txBody>
                  <a:tcPr marL="73152" marR="73152" marT="36576" marB="36576" anchor="ctr">
                    <a:solidFill>
                      <a:srgbClr val="F7ED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>
                          <a:latin typeface="Calibri"/>
                        </a:rPr>
                        <a:t>LDAP/WinRM, Graph API, Cisco ISE, CyberArk (privileged-account vaulting)</a:t>
                      </a:r>
                    </a:p>
                  </a:txBody>
                  <a:tcPr marL="73152" marR="73152" marT="36576" marB="36576" anchor="ctr">
                    <a:solidFill>
                      <a:srgbClr val="F7ED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>
                          <a:latin typeface="Calibri"/>
                        </a:rPr>
                        <a:t>Tier 1</a:t>
                      </a:r>
                    </a:p>
                  </a:txBody>
                  <a:tcPr marL="73152" marR="73152" marT="36576" marB="36576" anchor="ctr">
                    <a:solidFill>
                      <a:srgbClr val="F7EDE8"/>
                    </a:solidFill>
                  </a:tcPr>
                </a:tc>
              </a:tr>
              <a:tr h="466344">
                <a:tc>
                  <a:txBody>
                    <a:bodyPr/>
                    <a:lstStyle/>
                    <a:p>
                      <a:r>
                        <a:rPr sz="1300">
                          <a:latin typeface="Calibri"/>
                        </a:rPr>
                        <a:t>3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>
                          <a:latin typeface="Calibri"/>
                        </a:rPr>
                        <a:t>Windows Server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>
                          <a:latin typeface="Calibri"/>
                        </a:rPr>
                        <a:t>WinRM, PowerShell DSC; CrowdStrike Falcon sensor health; NetApp/Dell storage capacity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>
                          <a:latin typeface="Calibri"/>
                        </a:rPr>
                        <a:t>Tier 1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466344">
                <a:tc>
                  <a:txBody>
                    <a:bodyPr/>
                    <a:lstStyle/>
                    <a:p>
                      <a:r>
                        <a:rPr sz="1300">
                          <a:latin typeface="Calibri"/>
                        </a:rPr>
                        <a:t>4</a:t>
                      </a:r>
                    </a:p>
                  </a:txBody>
                  <a:tcPr marL="73152" marR="73152" marT="36576" marB="36576" anchor="ctr">
                    <a:solidFill>
                      <a:srgbClr val="F7ED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>
                          <a:latin typeface="Calibri"/>
                        </a:rPr>
                        <a:t>Linux Server</a:t>
                      </a:r>
                    </a:p>
                  </a:txBody>
                  <a:tcPr marL="73152" marR="73152" marT="36576" marB="36576" anchor="ctr">
                    <a:solidFill>
                      <a:srgbClr val="F7ED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>
                          <a:latin typeface="Calibri"/>
                        </a:rPr>
                        <a:t>SSH, Ansible, Red Hat Satellite; CrowdStrike Falcon sensor health</a:t>
                      </a:r>
                    </a:p>
                  </a:txBody>
                  <a:tcPr marL="73152" marR="73152" marT="36576" marB="36576" anchor="ctr">
                    <a:solidFill>
                      <a:srgbClr val="F7ED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>
                          <a:latin typeface="Calibri"/>
                        </a:rPr>
                        <a:t>Tier 1</a:t>
                      </a:r>
                    </a:p>
                  </a:txBody>
                  <a:tcPr marL="73152" marR="73152" marT="36576" marB="36576" anchor="ctr">
                    <a:solidFill>
                      <a:srgbClr val="F7EDE8"/>
                    </a:solidFill>
                  </a:tcPr>
                </a:tc>
              </a:tr>
              <a:tr h="466344">
                <a:tc>
                  <a:txBody>
                    <a:bodyPr/>
                    <a:lstStyle/>
                    <a:p>
                      <a:r>
                        <a:rPr sz="1300">
                          <a:latin typeface="Calibri"/>
                        </a:rPr>
                        <a:t>5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>
                          <a:latin typeface="Calibri"/>
                        </a:rPr>
                        <a:t>Database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>
                          <a:latin typeface="Calibri"/>
                        </a:rPr>
                        <a:t>Native SQL drivers, read-replica first; NetApp/Dell snapshots + backup platform for verification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>
                          <a:latin typeface="Calibri"/>
                        </a:rPr>
                        <a:t>Tier 2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466344">
                <a:tc>
                  <a:txBody>
                    <a:bodyPr/>
                    <a:lstStyle/>
                    <a:p>
                      <a:r>
                        <a:rPr sz="1300">
                          <a:latin typeface="Calibri"/>
                        </a:rPr>
                        <a:t>6</a:t>
                      </a:r>
                    </a:p>
                  </a:txBody>
                  <a:tcPr marL="73152" marR="73152" marT="36576" marB="36576" anchor="ctr">
                    <a:solidFill>
                      <a:srgbClr val="F7ED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>
                          <a:latin typeface="Calibri"/>
                        </a:rPr>
                        <a:t>Firewall</a:t>
                      </a:r>
                    </a:p>
                  </a:txBody>
                  <a:tcPr marL="73152" marR="73152" marT="36576" marB="36576" anchor="ctr">
                    <a:solidFill>
                      <a:srgbClr val="F7ED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>
                          <a:latin typeface="Calibri"/>
                        </a:rPr>
                        <a:t>Vendor REST API (Palo Alto/Fortinet/ASA), Cisco FMC</a:t>
                      </a:r>
                    </a:p>
                  </a:txBody>
                  <a:tcPr marL="73152" marR="73152" marT="36576" marB="36576" anchor="ctr">
                    <a:solidFill>
                      <a:srgbClr val="F7ED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>
                          <a:latin typeface="Calibri"/>
                        </a:rPr>
                        <a:t>Tier 3</a:t>
                      </a:r>
                    </a:p>
                  </a:txBody>
                  <a:tcPr marL="73152" marR="73152" marT="36576" marB="36576" anchor="ctr">
                    <a:solidFill>
                      <a:srgbClr val="F7EDE8"/>
                    </a:solidFill>
                  </a:tcPr>
                </a:tc>
              </a:tr>
              <a:tr h="466344">
                <a:tc>
                  <a:txBody>
                    <a:bodyPr/>
                    <a:lstStyle/>
                    <a:p>
                      <a:r>
                        <a:rPr sz="1300">
                          <a:latin typeface="Calibri"/>
                        </a:rPr>
                        <a:t>7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>
                          <a:latin typeface="Calibri"/>
                        </a:rPr>
                        <a:t>Voice / collaboration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>
                          <a:latin typeface="Calibri"/>
                        </a:rPr>
                        <a:t>Cisco CUCM AXL/API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>
                          <a:latin typeface="Calibri"/>
                        </a:rPr>
                        <a:t>Tier 1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466344">
                <a:tc>
                  <a:txBody>
                    <a:bodyPr/>
                    <a:lstStyle/>
                    <a:p>
                      <a:r>
                        <a:rPr sz="1300">
                          <a:latin typeface="Calibri"/>
                        </a:rPr>
                        <a:t>8</a:t>
                      </a:r>
                    </a:p>
                  </a:txBody>
                  <a:tcPr marL="73152" marR="73152" marT="36576" marB="36576" anchor="ctr">
                    <a:solidFill>
                      <a:srgbClr val="F7ED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>
                          <a:latin typeface="Calibri"/>
                        </a:rPr>
                        <a:t>VMware</a:t>
                      </a:r>
                    </a:p>
                  </a:txBody>
                  <a:tcPr marL="73152" marR="73152" marT="36576" marB="36576" anchor="ctr">
                    <a:solidFill>
                      <a:srgbClr val="F7ED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>
                          <a:latin typeface="Calibri"/>
                        </a:rPr>
                        <a:t>vCenter API / PowerCLI, VMware Aria; NetApp/Dell datastores; backup platform for restore verification</a:t>
                      </a:r>
                    </a:p>
                  </a:txBody>
                  <a:tcPr marL="73152" marR="73152" marT="36576" marB="36576" anchor="ctr">
                    <a:solidFill>
                      <a:srgbClr val="F7ED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>
                          <a:latin typeface="Calibri"/>
                        </a:rPr>
                        <a:t>Tier 2</a:t>
                      </a:r>
                    </a:p>
                  </a:txBody>
                  <a:tcPr marL="73152" marR="73152" marT="36576" marB="36576" anchor="ctr">
                    <a:solidFill>
                      <a:srgbClr val="F7EDE8"/>
                    </a:solidFill>
                  </a:tcPr>
                </a:tc>
              </a:tr>
              <a:tr h="466344">
                <a:tc>
                  <a:txBody>
                    <a:bodyPr/>
                    <a:lstStyle/>
                    <a:p>
                      <a:r>
                        <a:rPr sz="1300">
                          <a:latin typeface="Calibri"/>
                        </a:rPr>
                        <a:t>9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>
                          <a:latin typeface="Calibri"/>
                        </a:rPr>
                        <a:t>Desktop (Win &amp; Apple)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>
                          <a:latin typeface="Calibri"/>
                        </a:rPr>
                        <a:t>Intune / Jamf APIs, Microsoft MECM; CrowdStrike Falcon endpoint EDR/containment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>
                          <a:latin typeface="Calibri"/>
                        </a:rPr>
                        <a:t>Tier 2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1106424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500" b="1">
                <a:solidFill>
                  <a:srgbClr val="1C1F26"/>
                </a:solidFill>
                <a:latin typeface="Calibri"/>
              </a:rPr>
              <a:t>Supporting systems — inventory, monitoring &amp; network assurance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1143000"/>
            <a:ext cx="2743200" cy="27940"/>
          </a:xfrm>
          <a:prstGeom prst="rect">
            <a:avLst/>
          </a:prstGeom>
          <a:solidFill>
            <a:srgbClr val="C963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48640" y="1417320"/>
          <a:ext cx="11064240" cy="402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1680"/>
                <a:gridCol w="5120640"/>
                <a:gridCol w="3931920"/>
              </a:tblGrid>
              <a:tr h="502920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</a:rPr>
                        <a:t>System</a:t>
                      </a:r>
                    </a:p>
                  </a:txBody>
                  <a:tcPr marL="73152" marR="73152" marT="36576" marB="36576" anchor="ctr">
                    <a:solidFill>
                      <a:srgbClr val="3D5A8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</a:rPr>
                        <a:t>Role</a:t>
                      </a:r>
                    </a:p>
                  </a:txBody>
                  <a:tcPr marL="73152" marR="73152" marT="36576" marB="36576" anchor="ctr">
                    <a:solidFill>
                      <a:srgbClr val="3D5A8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</a:rPr>
                        <a:t>Feeds / used by</a:t>
                      </a:r>
                    </a:p>
                  </a:txBody>
                  <a:tcPr marL="73152" marR="73152" marT="36576" marB="36576" anchor="ctr">
                    <a:solidFill>
                      <a:srgbClr val="3D5A80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1300">
                          <a:latin typeface="Calibri"/>
                        </a:rPr>
                        <a:t>NetBox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>
                          <a:latin typeface="Calibri"/>
                        </a:rPr>
                        <a:t>Inventory &amp; IPAM/DCIM — devices, IP space, DNS/DHCP scopes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>
                          <a:latin typeface="Calibri"/>
                        </a:rPr>
                        <a:t>Network agent; Platform Ops drift detection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1300">
                          <a:latin typeface="Calibri"/>
                        </a:rPr>
                        <a:t>Zabbix</a:t>
                      </a:r>
                    </a:p>
                  </a:txBody>
                  <a:tcPr marL="73152" marR="73152" marT="36576" marB="36576" anchor="ctr">
                    <a:solidFill>
                      <a:srgbClr val="F7ED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>
                          <a:latin typeface="Calibri"/>
                        </a:rPr>
                        <a:t>Monitoring &amp; alerting — network, server, hypervisor</a:t>
                      </a:r>
                    </a:p>
                  </a:txBody>
                  <a:tcPr marL="73152" marR="73152" marT="36576" marB="36576" anchor="ctr">
                    <a:solidFill>
                      <a:srgbClr val="F7ED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>
                          <a:latin typeface="Calibri"/>
                        </a:rPr>
                        <a:t>Platform Ops heartbeat/health; can open ServiceNow Incidents</a:t>
                      </a:r>
                    </a:p>
                  </a:txBody>
                  <a:tcPr marL="73152" marR="73152" marT="36576" marB="36576" anchor="ctr">
                    <a:solidFill>
                      <a:srgbClr val="F7EDE8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1300">
                          <a:latin typeface="Calibri"/>
                        </a:rPr>
                        <a:t>Grafana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>
                          <a:latin typeface="Calibri"/>
                        </a:rPr>
                        <a:t>Dashboards over Zabbix and the audit log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>
                          <a:latin typeface="Calibri"/>
                        </a:rPr>
                        <a:t>Human approvers &amp; Platform Ops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1300">
                          <a:latin typeface="Calibri"/>
                        </a:rPr>
                        <a:t>Batfish</a:t>
                      </a:r>
                    </a:p>
                  </a:txBody>
                  <a:tcPr marL="73152" marR="73152" marT="36576" marB="36576" anchor="ctr">
                    <a:solidFill>
                      <a:srgbClr val="F7ED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>
                          <a:latin typeface="Calibri"/>
                        </a:rPr>
                        <a:t>Offline network config verification vs. modeled topology</a:t>
                      </a:r>
                    </a:p>
                  </a:txBody>
                  <a:tcPr marL="73152" marR="73152" marT="36576" marB="36576" anchor="ctr">
                    <a:solidFill>
                      <a:srgbClr val="F7ED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>
                          <a:latin typeface="Calibri"/>
                        </a:rPr>
                        <a:t>Network agent — the real Tier ≥2 dry-run engine</a:t>
                      </a:r>
                    </a:p>
                  </a:txBody>
                  <a:tcPr marL="73152" marR="73152" marT="36576" marB="36576" anchor="ctr">
                    <a:solidFill>
                      <a:srgbClr val="F7EDE8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1300">
                          <a:latin typeface="Calibri"/>
                        </a:rPr>
                        <a:t>Ansible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>
                          <a:latin typeface="Calibri"/>
                        </a:rPr>
                        <a:t>Playbook-driven execution &amp; config management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>
                          <a:latin typeface="Calibri"/>
                        </a:rPr>
                        <a:t>Network and Linux Server agents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1300">
                          <a:latin typeface="Calibri"/>
                        </a:rPr>
                        <a:t>Cisco ISE</a:t>
                      </a:r>
                    </a:p>
                  </a:txBody>
                  <a:tcPr marL="73152" marR="73152" marT="36576" marB="36576" anchor="ctr">
                    <a:solidFill>
                      <a:srgbClr val="F7ED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>
                          <a:latin typeface="Calibri"/>
                        </a:rPr>
                        <a:t>NAC — RADIUS/TACACS+, 802.1X posture, quarantine</a:t>
                      </a:r>
                    </a:p>
                  </a:txBody>
                  <a:tcPr marL="73152" marR="73152" marT="36576" marB="36576" anchor="ctr">
                    <a:solidFill>
                      <a:srgbClr val="F7ED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>
                          <a:latin typeface="Calibri"/>
                        </a:rPr>
                        <a:t>Identity agent</a:t>
                      </a:r>
                    </a:p>
                  </a:txBody>
                  <a:tcPr marL="73152" marR="73152" marT="36576" marB="36576" anchor="ctr">
                    <a:solidFill>
                      <a:srgbClr val="F7EDE8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1300">
                          <a:latin typeface="Calibri"/>
                        </a:rPr>
                        <a:t>Nexus Dashboard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>
                          <a:latin typeface="Calibri"/>
                        </a:rPr>
                        <a:t>DC fabric (ACI/NX-OS) telemetry &amp; orchestration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>
                          <a:latin typeface="Calibri"/>
                        </a:rPr>
                        <a:t>Network agent, scoped to DC fabric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8640" y="5623560"/>
            <a:ext cx="1106424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i="1">
                <a:solidFill>
                  <a:srgbClr val="5B6270"/>
                </a:solidFill>
                <a:latin typeface="Calibri"/>
              </a:rPr>
              <a:t>IPAM's DNS/DHCP scope management is covered by NetBox's own IPAM module — the architecture doesn't lock into one vendor there; Infoblox/BlueCat slot into the same Network-agent role.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1106424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500" b="1">
                <a:solidFill>
                  <a:srgbClr val="1C1F26"/>
                </a:solidFill>
              </a:rPr>
              <a:t>Supporting systems (continued) — network, security, cloud &amp; endpoint consoles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1143000"/>
            <a:ext cx="2743200" cy="27940"/>
          </a:xfrm>
          <a:prstGeom prst="rect">
            <a:avLst/>
          </a:prstGeom>
          <a:solidFill>
            <a:srgbClr val="C963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48640" y="1417320"/>
          <a:ext cx="11064240" cy="420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  <a:tableStyleId>{5C22544A-7EE6-4342-B048-85BDC9FD1C3A}</a:tableStyleId>
              </a:tblPr>
              <a:tblGrid>
                <a:gridCol w="2011680"/>
                <a:gridCol w="5120640"/>
                <a:gridCol w="3931920"/>
              </a:tblGrid>
              <a:tr h="467360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</a:rPr>
                        <a:t>System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</a:rPr>
                        <a:t>Role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</a:rPr>
                        <a:t>Feeds / used by</a:t>
                      </a:r>
                    </a:p>
                  </a:txBody>
                  <a:tcPr/>
                </a:tc>
              </a:tr>
              <a:tr h="467360">
                <a:tc>
                  <a:txBody>
                    <a:bodyPr/>
                    <a:lstStyle/>
                    <a:p>
                      <a:r>
                        <a:rPr sz="1300" b="1"/>
                        <a:t>Cisco Firepower Mgmt. Center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300" b="0"/>
                        <a:t>Centralized policy for Cisco FTD/ASA firewalls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300" b="0"/>
                        <a:t>Firewall agent — fleet-wide policy push/rollback</a:t>
                      </a:r>
                    </a:p>
                  </a:txBody>
                  <a:tcPr/>
                </a:tc>
              </a:tr>
              <a:tr h="467360">
                <a:tc>
                  <a:txBody>
                    <a:bodyPr/>
                    <a:lstStyle/>
                    <a:p>
                      <a:r>
                        <a:rPr sz="1300" b="1"/>
                        <a:t>Cisco Catalyst Center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300" b="0"/>
                        <a:t>SD-Access campus/branch automation &amp; assurance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300" b="0"/>
                        <a:t>Network agent — campus/branch counterpart to Nexus Dashboard</a:t>
                      </a:r>
                    </a:p>
                  </a:txBody>
                  <a:tcPr/>
                </a:tc>
              </a:tr>
              <a:tr h="467360">
                <a:tc>
                  <a:txBody>
                    <a:bodyPr/>
                    <a:lstStyle/>
                    <a:p>
                      <a:r>
                        <a:rPr sz="1300" b="1"/>
                        <a:t>VMware Aria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300" b="0"/>
                        <a:t>Capacity analytics (Operations) &amp; automation (formerly vRealize)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300" b="0"/>
                        <a:t>VMware agent — trend-based capacity planning</a:t>
                      </a:r>
                    </a:p>
                  </a:txBody>
                  <a:tcPr/>
                </a:tc>
              </a:tr>
              <a:tr h="467360">
                <a:tc>
                  <a:txBody>
                    <a:bodyPr/>
                    <a:lstStyle/>
                    <a:p>
                      <a:r>
                        <a:rPr sz="1300" b="1"/>
                        <a:t>Microsoft SCOM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300" b="0"/>
                        <a:t>On-prem infrastructure/app monitoring via management packs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300" b="0"/>
                        <a:t>Platform Ops, alongside Zabbix</a:t>
                      </a:r>
                    </a:p>
                  </a:txBody>
                  <a:tcPr/>
                </a:tc>
              </a:tr>
              <a:tr h="467360">
                <a:tc>
                  <a:txBody>
                    <a:bodyPr/>
                    <a:lstStyle/>
                    <a:p>
                      <a:r>
                        <a:rPr sz="1300" b="1"/>
                        <a:t>Azure Monitor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300" b="0"/>
                        <a:t>Cloud-native metrics, logs &amp; alerting for Azure/Arc resources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300" b="0"/>
                        <a:t>Platform Ops — cloud counterpart to SCOM/Zabbix</a:t>
                      </a:r>
                    </a:p>
                  </a:txBody>
                  <a:tcPr/>
                </a:tc>
              </a:tr>
              <a:tr h="467360">
                <a:tc>
                  <a:txBody>
                    <a:bodyPr/>
                    <a:lstStyle/>
                    <a:p>
                      <a:r>
                        <a:rPr sz="1300" b="1"/>
                        <a:t>Microsoft MECM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300" b="0"/>
                        <a:t>On-prem endpoint lifecycle mgmt (formerly SCCM)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300" b="0"/>
                        <a:t>Desktop agent — on-prem/co-managed Windows half</a:t>
                      </a:r>
                    </a:p>
                  </a:txBody>
                  <a:tcPr/>
                </a:tc>
              </a:tr>
              <a:tr h="467360">
                <a:tc>
                  <a:txBody>
                    <a:bodyPr/>
                    <a:lstStyle/>
                    <a:p>
                      <a:r>
                        <a:rPr sz="1300" b="1"/>
                        <a:t>Red Hat Satellite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300" b="0"/>
                        <a:t>Fleet-wide RHEL patch/content/subscription lifecycle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300" b="0"/>
                        <a:t>Linux Server agent — RHEL analogue of MECM</a:t>
                      </a:r>
                    </a:p>
                  </a:txBody>
                  <a:tcPr/>
                </a:tc>
              </a:tr>
              <a:tr h="467360">
                <a:tc>
                  <a:txBody>
                    <a:bodyPr/>
                    <a:lstStyle/>
                    <a:p>
                      <a:r>
                        <a:rPr sz="1300" b="1"/>
                        <a:t>APC power management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300" b="0"/>
                        <a:t>UPS/PDU telemetry &amp; control via Network Management Cards and StruxureWare/EcoStruxure 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300" b="0"/>
                        <a:t>Platform Ops — facilities-layer health source; triggers orderly power-loss shutdown sequence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8640" y="5623560"/>
            <a:ext cx="1106424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5B6270"/>
                </a:solidFill>
              </a:rPr>
              <a:t>Each extends one existing domain agent or Platform Ops from the architecture page — no eleventh agent, no new credential class, same tier and approval rules as everything else.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1106424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000" b="1">
                <a:solidFill>
                  <a:srgbClr val="1C1F26"/>
                </a:solidFill>
                <a:latin typeface="Calibri"/>
              </a:rPr>
              <a:t>Request lifecycle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1143000"/>
            <a:ext cx="2743200" cy="27940"/>
          </a:xfrm>
          <a:prstGeom prst="rect">
            <a:avLst/>
          </a:prstGeom>
          <a:solidFill>
            <a:srgbClr val="C963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lifecyc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6887" y="1280160"/>
            <a:ext cx="6217920" cy="4992101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1106424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000" b="1">
                <a:solidFill>
                  <a:srgbClr val="1C1F26"/>
                </a:solidFill>
                <a:latin typeface="Calibri"/>
              </a:rPr>
              <a:t>Risk tiers &amp; the approval matrix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1143000"/>
            <a:ext cx="2743200" cy="27940"/>
          </a:xfrm>
          <a:prstGeom prst="rect">
            <a:avLst/>
          </a:prstGeom>
          <a:solidFill>
            <a:srgbClr val="C963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48640" y="1463040"/>
          <a:ext cx="11064240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63040"/>
                <a:gridCol w="5943600"/>
                <a:gridCol w="3657600"/>
              </a:tblGrid>
              <a:tr h="640080"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FFFFFF"/>
                          </a:solidFill>
                          <a:latin typeface="Calibri"/>
                        </a:rPr>
                        <a:t>Tier</a:t>
                      </a:r>
                    </a:p>
                  </a:txBody>
                  <a:tcPr marL="73152" marR="73152" marT="36576" marB="36576" anchor="ctr">
                    <a:solidFill>
                      <a:srgbClr val="3D5A8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FFFFFF"/>
                          </a:solidFill>
                          <a:latin typeface="Calibri"/>
                        </a:rPr>
                        <a:t>Meaning</a:t>
                      </a:r>
                    </a:p>
                  </a:txBody>
                  <a:tcPr marL="73152" marR="73152" marT="36576" marB="36576" anchor="ctr">
                    <a:solidFill>
                      <a:srgbClr val="3D5A8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FFFFFF"/>
                          </a:solidFill>
                          <a:latin typeface="Calibri"/>
                        </a:rPr>
                        <a:t>Required approval</a:t>
                      </a:r>
                    </a:p>
                  </a:txBody>
                  <a:tcPr marL="73152" marR="73152" marT="36576" marB="36576" anchor="ctr">
                    <a:solidFill>
                      <a:srgbClr val="3D5A80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r>
                        <a:rPr sz="1500">
                          <a:latin typeface="Calibri"/>
                        </a:rPr>
                        <a:t>Tier 0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>
                          <a:latin typeface="Calibri"/>
                        </a:rPr>
                        <a:t>Read-only / diagnostic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>
                          <a:latin typeface="Calibri"/>
                        </a:rPr>
                        <a:t>None — always auto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r>
                        <a:rPr sz="1500">
                          <a:latin typeface="Calibri"/>
                        </a:rPr>
                        <a:t>Tier 1</a:t>
                      </a:r>
                    </a:p>
                  </a:txBody>
                  <a:tcPr marL="73152" marR="73152" marT="36576" marB="36576" anchor="ctr">
                    <a:solidFill>
                      <a:srgbClr val="F7ED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>
                          <a:latin typeface="Calibri"/>
                        </a:rPr>
                        <a:t>Low-risk, reversible, single-target</a:t>
                      </a:r>
                    </a:p>
                  </a:txBody>
                  <a:tcPr marL="73152" marR="73152" marT="36576" marB="36576" anchor="ctr">
                    <a:solidFill>
                      <a:srgbClr val="F7ED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>
                          <a:latin typeface="Calibri"/>
                        </a:rPr>
                        <a:t>None, logged &amp; notified post-hoc</a:t>
                      </a:r>
                    </a:p>
                  </a:txBody>
                  <a:tcPr marL="73152" marR="73152" marT="36576" marB="36576" anchor="ctr">
                    <a:solidFill>
                      <a:srgbClr val="F7EDE8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r>
                        <a:rPr sz="1500">
                          <a:latin typeface="Calibri"/>
                        </a:rPr>
                        <a:t>Tier 2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>
                          <a:latin typeface="Calibri"/>
                        </a:rPr>
                        <a:t>Medium risk or multi-target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>
                          <a:latin typeface="Calibri"/>
                        </a:rPr>
                        <a:t>One human approval before execution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r>
                        <a:rPr sz="1500">
                          <a:latin typeface="Calibri"/>
                        </a:rPr>
                        <a:t>Tier 3</a:t>
                      </a:r>
                    </a:p>
                  </a:txBody>
                  <a:tcPr marL="73152" marR="73152" marT="36576" marB="36576" anchor="ctr">
                    <a:solidFill>
                      <a:srgbClr val="F7ED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>
                          <a:latin typeface="Calibri"/>
                        </a:rPr>
                        <a:t>High blast radius / hard to reverse</a:t>
                      </a:r>
                    </a:p>
                  </a:txBody>
                  <a:tcPr marL="73152" marR="73152" marT="36576" marB="36576" anchor="ctr">
                    <a:solidFill>
                      <a:srgbClr val="F7ED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>
                          <a:latin typeface="Calibri"/>
                        </a:rPr>
                        <a:t>Two-person approval + mandatory dry-run</a:t>
                      </a:r>
                    </a:p>
                  </a:txBody>
                  <a:tcPr marL="73152" marR="73152" marT="36576" marB="36576" anchor="ctr">
                    <a:solidFill>
                      <a:srgbClr val="F7EDE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8640" y="5120640"/>
            <a:ext cx="110642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500" b="1">
                <a:solidFill>
                  <a:srgbClr val="C96343"/>
                </a:solidFill>
                <a:latin typeface="Calibri"/>
              </a:rPr>
              <a:t>A fixed deny-list sits above all four tiers: disabling MFA, deleting backups, mass account deletion, and firmware wipes are never agent-executable, full stop.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1106424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1C1F26"/>
                </a:solidFill>
                <a:latin typeface="Calibri"/>
              </a:rPr>
              <a:t>Approval vs. arbitration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1143000"/>
            <a:ext cx="2743200" cy="27940"/>
          </a:xfrm>
          <a:prstGeom prst="rect">
            <a:avLst/>
          </a:prstGeom>
          <a:solidFill>
            <a:srgbClr val="C963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554480"/>
            <a:ext cx="11064240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>
                <a:latin typeface="Calibri"/>
              </a:defRPr>
            </a:pPr>
            <a:r>
              <a:rPr b="1" sz="1900">
                <a:solidFill>
                  <a:srgbClr val="C96343"/>
                </a:solidFill>
              </a:rPr>
              <a:t>Approval:  </a:t>
            </a:r>
            <a:r>
              <a:rPr sz="1900">
                <a:solidFill>
                  <a:srgbClr val="1C1F26"/>
                </a:solidFill>
              </a:rPr>
              <a:t>a single decision on one proposed action — approve, reject, or send back with an edit.</a:t>
            </a:r>
          </a:p>
          <a:p>
            <a:pPr>
              <a:spcAft>
                <a:spcPts val="1200"/>
              </a:spcAft>
              <a:defRPr>
                <a:latin typeface="Calibri"/>
              </a:defRPr>
            </a:pPr>
            <a:r>
              <a:rPr b="1" sz="1900">
                <a:solidFill>
                  <a:srgbClr val="C96343"/>
                </a:solidFill>
              </a:rPr>
              <a:t>Arbitration:  </a:t>
            </a:r>
            <a:r>
              <a:rPr sz="1900">
                <a:solidFill>
                  <a:srgbClr val="1C1F26"/>
                </a:solidFill>
              </a:rPr>
              <a:t>fires when there isn't a single proposal yet — two domain agents recommend conflicting fixes for the same incident.</a:t>
            </a:r>
          </a:p>
          <a:p>
            <a:pPr>
              <a:spcAft>
                <a:spcPts val="1200"/>
              </a:spcAft>
              <a:defRPr>
                <a:latin typeface="Calibri"/>
              </a:defRPr>
            </a:pPr>
            <a:r>
              <a:rPr b="1" sz="1900">
                <a:solidFill>
                  <a:srgbClr val="C96343"/>
                </a:solidFill>
              </a:rPr>
              <a:t>Same gate, same mechanism:  </a:t>
            </a:r>
            <a:r>
              <a:rPr sz="1900">
                <a:solidFill>
                  <a:srgbClr val="1C1F26"/>
                </a:solidFill>
              </a:rPr>
              <a:t>arbitration is handled as a Tier 3 approval request that surfaces every competing plan side by side, not a second escalation path.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1106424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000" b="1">
                <a:solidFill>
                  <a:srgbClr val="1C1F26"/>
                </a:solidFill>
                <a:latin typeface="Calibri"/>
              </a:rPr>
              <a:t>Phased rollout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1143000"/>
            <a:ext cx="2743200" cy="27940"/>
          </a:xfrm>
          <a:prstGeom prst="rect">
            <a:avLst/>
          </a:prstGeom>
          <a:solidFill>
            <a:srgbClr val="C963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phas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287" y="2377440"/>
            <a:ext cx="11247120" cy="1624584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1106424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1C1F26"/>
                </a:solidFill>
                <a:latin typeface="Calibri"/>
              </a:rPr>
              <a:t>Self-healing, self-patching, self-maintaining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1143000"/>
            <a:ext cx="2743200" cy="27940"/>
          </a:xfrm>
          <a:prstGeom prst="rect">
            <a:avLst/>
          </a:prstGeom>
          <a:solidFill>
            <a:srgbClr val="C963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48640" y="1371600"/>
          <a:ext cx="11247120" cy="3017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89120"/>
                <a:gridCol w="5486400"/>
                <a:gridCol w="1371600"/>
              </a:tblGrid>
              <a:tr h="502920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</a:rPr>
                        <a:t>Condition</a:t>
                      </a:r>
                    </a:p>
                  </a:txBody>
                  <a:tcPr marL="73152" marR="73152" marT="36576" marB="36576" anchor="ctr">
                    <a:solidFill>
                      <a:srgbClr val="3D5A8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</a:rPr>
                        <a:t>Response</a:t>
                      </a:r>
                    </a:p>
                  </a:txBody>
                  <a:tcPr marL="73152" marR="73152" marT="36576" marB="36576" anchor="ctr">
                    <a:solidFill>
                      <a:srgbClr val="3D5A8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</a:rPr>
                        <a:t>Tier</a:t>
                      </a:r>
                    </a:p>
                  </a:txBody>
                  <a:tcPr marL="73152" marR="73152" marT="36576" marB="36576" anchor="ctr">
                    <a:solidFill>
                      <a:srgbClr val="3D5A80"/>
                    </a:solidFill>
                  </a:tcPr>
                </a:tc>
              </a:tr>
              <a:tr h="352044">
                <a:tc>
                  <a:txBody>
                    <a:bodyPr/>
                    <a:lstStyle/>
                    <a:p>
                      <a:r>
                        <a:rPr sz="1300">
                          <a:latin typeface="Calibri"/>
                        </a:rPr>
                        <a:t>Agent process stopped heartbeating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>
                          <a:latin typeface="Calibri"/>
                        </a:rPr>
                        <a:t>Restart it; page a human after two failed restarts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>
                          <a:latin typeface="Calibri"/>
                        </a:rPr>
                        <a:t>Tier 0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352044">
                <a:tc>
                  <a:txBody>
                    <a:bodyPr/>
                    <a:lstStyle/>
                    <a:p>
                      <a:r>
                        <a:rPr sz="1300">
                          <a:latin typeface="Calibri"/>
                        </a:rPr>
                        <a:t>Vault credential lease expired mid-task</a:t>
                      </a:r>
                    </a:p>
                  </a:txBody>
                  <a:tcPr marL="73152" marR="73152" marT="36576" marB="36576" anchor="ctr">
                    <a:solidFill>
                      <a:srgbClr val="F7ED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>
                          <a:latin typeface="Calibri"/>
                        </a:rPr>
                        <a:t>Re-check-out a fresh lease, resume the step</a:t>
                      </a:r>
                    </a:p>
                  </a:txBody>
                  <a:tcPr marL="73152" marR="73152" marT="36576" marB="36576" anchor="ctr">
                    <a:solidFill>
                      <a:srgbClr val="F7ED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>
                          <a:latin typeface="Calibri"/>
                        </a:rPr>
                        <a:t>Tier 1</a:t>
                      </a:r>
                    </a:p>
                  </a:txBody>
                  <a:tcPr marL="73152" marR="73152" marT="36576" marB="36576" anchor="ctr">
                    <a:solidFill>
                      <a:srgbClr val="F7EDE8"/>
                    </a:solidFill>
                  </a:tcPr>
                </a:tc>
              </a:tr>
              <a:tr h="352044">
                <a:tc>
                  <a:txBody>
                    <a:bodyPr/>
                    <a:lstStyle/>
                    <a:p>
                      <a:r>
                        <a:rPr sz="1300">
                          <a:latin typeface="Calibri"/>
                        </a:rPr>
                        <a:t>Missing OS/security patches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>
                          <a:latin typeface="Calibri"/>
                        </a:rPr>
                        <a:t>Stage in canary group; never auto-installed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>
                          <a:latin typeface="Calibri"/>
                        </a:rPr>
                        <a:t>Tier 2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352044">
                <a:tc>
                  <a:txBody>
                    <a:bodyPr/>
                    <a:lstStyle/>
                    <a:p>
                      <a:r>
                        <a:rPr sz="1300">
                          <a:latin typeface="Calibri"/>
                        </a:rPr>
                        <a:t>Config drift vs. NetBox/CMDB</a:t>
                      </a:r>
                    </a:p>
                  </a:txBody>
                  <a:tcPr marL="73152" marR="73152" marT="36576" marB="36576" anchor="ctr">
                    <a:solidFill>
                      <a:srgbClr val="F7ED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>
                          <a:latin typeface="Calibri"/>
                        </a:rPr>
                        <a:t>Detect &amp; report continuously; reconcile via the owning agent</a:t>
                      </a:r>
                    </a:p>
                  </a:txBody>
                  <a:tcPr marL="73152" marR="73152" marT="36576" marB="36576" anchor="ctr">
                    <a:solidFill>
                      <a:srgbClr val="F7ED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>
                          <a:latin typeface="Calibri"/>
                        </a:rPr>
                        <a:t>Tier 0</a:t>
                      </a:r>
                    </a:p>
                  </a:txBody>
                  <a:tcPr marL="73152" marR="73152" marT="36576" marB="36576" anchor="ctr">
                    <a:solidFill>
                      <a:srgbClr val="F7EDE8"/>
                    </a:solidFill>
                  </a:tcPr>
                </a:tc>
              </a:tr>
              <a:tr h="352044">
                <a:tc>
                  <a:txBody>
                    <a:bodyPr/>
                    <a:lstStyle/>
                    <a:p>
                      <a:r>
                        <a:rPr sz="1300">
                          <a:latin typeface="Calibri"/>
                        </a:rPr>
                        <a:t>Framework's own code needs an upgrade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>
                          <a:latin typeface="Calibri"/>
                        </a:rPr>
                        <a:t>Staged non-production first, normal Tier 3 Change path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>
                          <a:latin typeface="Calibri"/>
                        </a:rPr>
                        <a:t>Tier 3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352044">
                <a:tc>
                  <a:txBody>
                    <a:bodyPr/>
                    <a:lstStyle/>
                    <a:p>
                      <a:r>
                        <a:rPr sz="1300">
                          <a:latin typeface="Calibri"/>
                        </a:rPr>
                        <a:t>APC UPS on-battery, runtime under threshold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>
                          <a:latin typeface="Calibri"/>
                        </a:rPr>
                        <a:t>Trigger graceful shutdown sequence (VMware, then Windows/Linux Server agents) before battery exhausts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>
                          <a:latin typeface="Calibri"/>
                        </a:rPr>
                        <a:t>Tier 1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352044">
                <a:tc>
                  <a:txBody>
                    <a:bodyPr/>
                    <a:lstStyle/>
                    <a:p>
                      <a:r>
                        <a:rPr sz="1300">
                          <a:latin typeface="Calibri"/>
                        </a:rPr>
                        <a:t>Backup job failed, or a restore-test did not pass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>
                          <a:latin typeface="Calibri"/>
                        </a:rPr>
                        <a:t>Re-queue once; on a second failure open an Incident and page — never deletes a backup or shortens retention (deny-list)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>
                          <a:latin typeface="Calibri"/>
                        </a:rPr>
                        <a:t>Tier 1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352044">
                <a:tc>
                  <a:txBody>
                    <a:bodyPr/>
                    <a:lstStyle/>
                    <a:p>
                      <a:r>
                        <a:rPr sz="1300">
                          <a:latin typeface="Calibri"/>
                        </a:rPr>
                        <a:t>CrowdStrike sensor stopped reporting on a host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>
                          <a:latin typeface="Calibri"/>
                        </a:rPr>
                        <a:t>Flag the coverage gap read-only; re-deploy via the host's own domain agent on the normal Change path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>
                          <a:latin typeface="Calibri"/>
                        </a:rPr>
                        <a:t>Tier 0 / 2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352044">
                <a:tc>
                  <a:txBody>
                    <a:bodyPr/>
                    <a:lstStyle/>
                    <a:p>
                      <a:r>
                        <a:rPr sz="1300">
                          <a:latin typeface="Calibri"/>
                        </a:rPr>
                        <a:t>CyberArk lease failed to revoke after its task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>
                          <a:latin typeface="Calibri"/>
                        </a:rPr>
                        <a:t>Force-revoke and alert — a lease that outlives its task is a security event, not routine cleanup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>
                          <a:latin typeface="Calibri"/>
                        </a:rPr>
                        <a:t>Tier 1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352044">
                <a:tc>
                  <a:txBody>
                    <a:bodyPr/>
                    <a:lstStyle/>
                    <a:p>
                      <a:r>
                        <a:rPr sz="1300">
                          <a:latin typeface="Calibri"/>
                        </a:rPr>
                        <a:t>Storage volume (NetApp/Dell) over capacity threshold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>
                          <a:latin typeface="Calibri"/>
                        </a:rPr>
                        <a:t>Alert and open a capacity Incident; expansion is a Tier 2 Change via the owning agent, never an auto-grow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>
                          <a:latin typeface="Calibri"/>
                        </a:rPr>
                        <a:t>Tier 0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8640" y="5486400"/>
            <a:ext cx="1106424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 i="1" b="1">
                <a:solidFill>
                  <a:srgbClr val="C96343"/>
                </a:solidFill>
                <a:latin typeface="Calibri"/>
              </a:rPr>
              <a:t>Self-patching means Platform Ops finds and proposes the patch; it does not install itself without going through the same door everything else does.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1106424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1C1F26"/>
                </a:solidFill>
                <a:latin typeface="Calibri"/>
              </a:rPr>
              <a:t>Walkthrough: an alert firing, end to end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1143000"/>
            <a:ext cx="2743200" cy="27940"/>
          </a:xfrm>
          <a:prstGeom prst="rect">
            <a:avLst/>
          </a:prstGeom>
          <a:solidFill>
            <a:srgbClr val="C963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417320"/>
            <a:ext cx="11064240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>
                <a:latin typeface="Calibri"/>
              </a:defRPr>
            </a:pPr>
            <a:r>
              <a:rPr b="1" sz="1600">
                <a:solidFill>
                  <a:srgbClr val="C96343"/>
                </a:solidFill>
              </a:rPr>
              <a:t>A — disk fills up, Tier 0, zero human touch:  </a:t>
            </a:r>
            <a:r>
              <a:rPr b="0" sz="1600">
                <a:solidFill>
                  <a:srgbClr val="1C1F26"/>
                </a:solidFill>
              </a:rPr>
              <a:t>Zabbix trigger → auto-opened ServiceNow Incident → Linux Server agent runs its cleanup playbook → verifies → writes the audit log. No approval record — Tier 0 doesn't need one.</a:t>
            </a:r>
          </a:p>
          <a:p>
            <a:pPr>
              <a:spcAft>
                <a:spcPts val="1200"/>
              </a:spcAft>
              <a:defRPr>
                <a:latin typeface="Calibri"/>
              </a:defRPr>
            </a:pPr>
            <a:r>
              <a:rPr b="1" sz="1600">
                <a:solidFill>
                  <a:srgbClr val="C96343"/>
                </a:solidFill>
              </a:rPr>
              <a:t>B — missing security patch, same host class, Tier 2:  </a:t>
            </a:r>
            <a:r>
              <a:rPr b="0" sz="1600">
                <a:solidFill>
                  <a:srgbClr val="1C1F26"/>
                </a:solidFill>
              </a:rPr>
              <a:t>Nightly compliance scan finds it → patch staged in canary with a real dry-run diff attached → one ServiceNow approval → canary rollout, verified batch by batch → logged.</a:t>
            </a:r>
          </a:p>
          <a:p>
            <a:pPr>
              <a:spcAft>
                <a:spcPts val="1200"/>
              </a:spcAft>
              <a:defRPr>
                <a:latin typeface="Calibri"/>
              </a:defRPr>
            </a:pPr>
            <a:r>
              <a:rPr b="1" sz="1600">
                <a:solidFill>
                  <a:srgbClr val="C96343"/>
                </a:solidFill>
              </a:rPr>
              <a:t>The pattern:  </a:t>
            </a:r>
            <a:r>
              <a:rPr b="0" sz="1600">
                <a:solidFill>
                  <a:srgbClr val="1C1F26"/>
                </a:solidFill>
              </a:rPr>
              <a:t>detection, staging, canary rollout, and verification all run unattended. Only the decision to change a production system's state waits on a human — one click against a real diff, not a request to go patch a server by hand.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1106424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1C1F26"/>
                </a:solidFill>
                <a:latin typeface="Calibri"/>
              </a:rPr>
              <a:t>Guardrails that make broad autonomy survivable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1143000"/>
            <a:ext cx="2743200" cy="27940"/>
          </a:xfrm>
          <a:prstGeom prst="rect">
            <a:avLst/>
          </a:prstGeom>
          <a:solidFill>
            <a:srgbClr val="C963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417320"/>
            <a:ext cx="11064240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>
                <a:latin typeface="Calibri"/>
              </a:defRPr>
            </a:pPr>
            <a:r>
              <a:rPr b="1" sz="1600">
                <a:solidFill>
                  <a:srgbClr val="C96343"/>
                </a:solidFill>
              </a:rPr>
              <a:t>Least privilege, per domain:  </a:t>
            </a:r>
            <a:r>
              <a:rPr sz="1600">
                <a:solidFill>
                  <a:srgbClr val="1C1F26"/>
                </a:solidFill>
              </a:rPr>
              <a:t>no standing domain-admin/enable-15/root credential — just-in-time from a vault.</a:t>
            </a:r>
          </a:p>
          <a:p>
            <a:pPr>
              <a:spcAft>
                <a:spcPts val="1200"/>
              </a:spcAft>
              <a:defRPr>
                <a:latin typeface="Calibri"/>
              </a:defRPr>
            </a:pPr>
            <a:r>
              <a:rPr b="1" sz="1600">
                <a:solidFill>
                  <a:srgbClr val="C96343"/>
                </a:solidFill>
              </a:rPr>
              <a:t>Mandatory dry-run for Tier ≥2:  </a:t>
            </a:r>
            <a:r>
              <a:rPr sz="1600">
                <a:solidFill>
                  <a:srgbClr val="1C1F26"/>
                </a:solidFill>
              </a:rPr>
              <a:t>a real config diff, not a text description of intent.</a:t>
            </a:r>
          </a:p>
          <a:p>
            <a:pPr>
              <a:spcAft>
                <a:spcPts val="1200"/>
              </a:spcAft>
              <a:defRPr>
                <a:latin typeface="Calibri"/>
              </a:defRPr>
            </a:pPr>
            <a:r>
              <a:rPr b="1" sz="1600">
                <a:solidFill>
                  <a:srgbClr val="C96343"/>
                </a:solidFill>
              </a:rPr>
              <a:t>Immutable audit log:  </a:t>
            </a:r>
            <a:r>
              <a:rPr sz="1600">
                <a:solidFill>
                  <a:srgbClr val="1C1F26"/>
                </a:solidFill>
              </a:rPr>
              <a:t>every plan, approval, action, and verification result, appended, never edited.</a:t>
            </a:r>
          </a:p>
          <a:p>
            <a:pPr>
              <a:spcAft>
                <a:spcPts val="1200"/>
              </a:spcAft>
              <a:defRPr>
                <a:latin typeface="Calibri"/>
              </a:defRPr>
            </a:pPr>
            <a:r>
              <a:rPr b="1" sz="1600">
                <a:solidFill>
                  <a:srgbClr val="C96343"/>
                </a:solidFill>
              </a:rPr>
              <a:t>Required rollback plan:  </a:t>
            </a:r>
            <a:r>
              <a:rPr sz="1600">
                <a:solidFill>
                  <a:srgbClr val="1C1F26"/>
                </a:solidFill>
              </a:rPr>
              <a:t>no mutating action ships without a paired undo step.</a:t>
            </a:r>
          </a:p>
          <a:p>
            <a:pPr>
              <a:spcAft>
                <a:spcPts val="1200"/>
              </a:spcAft>
              <a:defRPr>
                <a:latin typeface="Calibri"/>
              </a:defRPr>
            </a:pPr>
            <a:r>
              <a:rPr b="1" sz="1600">
                <a:solidFill>
                  <a:srgbClr val="C96343"/>
                </a:solidFill>
              </a:rPr>
              <a:t>Circuit breakers:  </a:t>
            </a:r>
            <a:r>
              <a:rPr sz="1600">
                <a:solidFill>
                  <a:srgbClr val="1C1F26"/>
                </a:solidFill>
              </a:rPr>
              <a:t>hard caps on actions-per-hour and blast-radius-per-action.</a:t>
            </a:r>
          </a:p>
          <a:p>
            <a:pPr>
              <a:spcAft>
                <a:spcPts val="1200"/>
              </a:spcAft>
              <a:defRPr>
                <a:latin typeface="Calibri"/>
              </a:defRPr>
            </a:pPr>
            <a:r>
              <a:rPr b="1" sz="1600">
                <a:solidFill>
                  <a:srgbClr val="C96343"/>
                </a:solidFill>
              </a:rPr>
              <a:t>Hard deny-list:  </a:t>
            </a:r>
            <a:r>
              <a:rPr sz="1600">
                <a:solidFill>
                  <a:srgbClr val="1C1F26"/>
                </a:solidFill>
              </a:rPr>
              <a:t>a small set of actions no tier and no approval can unlock.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1106424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1C1F26"/>
                </a:solidFill>
                <a:latin typeface="Calibri"/>
              </a:rPr>
              <a:t>Deployment guide — Phase 0 &amp; 1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1143000"/>
            <a:ext cx="2743200" cy="27940"/>
          </a:xfrm>
          <a:prstGeom prst="rect">
            <a:avLst/>
          </a:prstGeom>
          <a:solidFill>
            <a:srgbClr val="C963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371600"/>
            <a:ext cx="11064240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>
                <a:latin typeface="Calibri"/>
              </a:defRPr>
            </a:pPr>
            <a:r>
              <a:rPr sz="1550">
                <a:solidFill>
                  <a:srgbClr val="1C1F26"/>
                </a:solidFill>
              </a:rPr>
              <a:t>1. Stand up the audit log store first, before any agent code runs.</a:t>
            </a:r>
          </a:p>
          <a:p>
            <a:pPr>
              <a:spcAft>
                <a:spcPts val="1200"/>
              </a:spcAft>
              <a:defRPr>
                <a:latin typeface="Calibri"/>
              </a:defRPr>
            </a:pPr>
            <a:r>
              <a:rPr sz="1550">
                <a:solidFill>
                  <a:srgbClr val="1C1F26"/>
                </a:solidFill>
              </a:rPr>
              <a:t>2. Stand up NetBox (inventory/IPAM) and Zabbix + Grafana (monitoring) — Platform Ops depends on both later.</a:t>
            </a:r>
          </a:p>
          <a:p>
            <a:pPr>
              <a:spcAft>
                <a:spcPts val="1200"/>
              </a:spcAft>
              <a:defRPr>
                <a:latin typeface="Calibri"/>
              </a:defRPr>
            </a:pPr>
            <a:r>
              <a:rPr sz="1550">
                <a:solidFill>
                  <a:srgbClr val="1C1F26"/>
                </a:solidFill>
              </a:rPr>
              <a:t>3. Wire ServiceNow: subscribe to tickets, scoped CMDB read access, Zabbix → Incident webhook.</a:t>
            </a:r>
          </a:p>
          <a:p>
            <a:pPr>
              <a:spcAft>
                <a:spcPts val="1200"/>
              </a:spcAft>
              <a:defRPr>
                <a:latin typeface="Calibri"/>
              </a:defRPr>
            </a:pPr>
            <a:r>
              <a:rPr sz="1550">
                <a:solidFill>
                  <a:srgbClr val="1C1F26"/>
                </a:solidFill>
              </a:rPr>
              <a:t>4. Build the orchestrator's intake, classification, and risk-tier scorer.</a:t>
            </a:r>
          </a:p>
          <a:p>
            <a:pPr>
              <a:spcAft>
                <a:spcPts val="1200"/>
              </a:spcAft>
              <a:defRPr>
                <a:latin typeface="Calibri"/>
              </a:defRPr>
            </a:pPr>
            <a:r>
              <a:rPr sz="1550">
                <a:solidFill>
                  <a:srgbClr val="1C1F26"/>
                </a:solidFill>
              </a:rPr>
              <a:t>5–6. Draft-only for 4–6 weeks, tuning against what humans actually did — no execution yet.</a:t>
            </a:r>
          </a:p>
          <a:p>
            <a:pPr>
              <a:spcAft>
                <a:spcPts val="1200"/>
              </a:spcAft>
              <a:defRPr>
                <a:latin typeface="Calibri"/>
              </a:defRPr>
            </a:pPr>
            <a:r>
              <a:rPr sz="1550">
                <a:solidFill>
                  <a:srgbClr val="1C1F26"/>
                </a:solidFill>
              </a:rPr>
              <a:t>7–8. Build Identity/AD password reset end-to-end; auto-execute Tier 0–1 only.</a:t>
            </a:r>
          </a:p>
          <a:p>
            <a:pPr>
              <a:spcAft>
                <a:spcPts val="1200"/>
              </a:spcAft>
              <a:defRPr>
                <a:latin typeface="Calibri"/>
              </a:defRPr>
            </a:pPr>
            <a:r>
              <a:rPr sz="1550">
                <a:solidFill>
                  <a:srgbClr val="1C1F26"/>
                </a:solidFill>
              </a:rPr>
              <a:t>9–10. Circuit breakers before unattended execution; bring remaining Tier 1 agents online one at a time.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1106424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1C1F26"/>
                </a:solidFill>
                <a:latin typeface="Calibri"/>
              </a:rPr>
              <a:t>Deployment guide — Phase 2 &amp; 3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1143000"/>
            <a:ext cx="2743200" cy="27940"/>
          </a:xfrm>
          <a:prstGeom prst="rect">
            <a:avLst/>
          </a:prstGeom>
          <a:solidFill>
            <a:srgbClr val="C963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371600"/>
            <a:ext cx="11064240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>
                <a:latin typeface="Calibri"/>
              </a:defRPr>
            </a:pPr>
            <a:r>
              <a:rPr sz="1550">
                <a:solidFill>
                  <a:srgbClr val="1C1F26"/>
                </a:solidFill>
              </a:rPr>
              <a:t>11. Wire the ServiceNow native Approval record as the actual gate.</a:t>
            </a:r>
          </a:p>
          <a:p>
            <a:pPr>
              <a:spcAft>
                <a:spcPts val="1200"/>
              </a:spcAft>
              <a:defRPr>
                <a:latin typeface="Calibri"/>
              </a:defRPr>
            </a:pPr>
            <a:r>
              <a:rPr sz="1550">
                <a:solidFill>
                  <a:srgbClr val="1C1F26"/>
                </a:solidFill>
              </a:rPr>
              <a:t>12. Build mandatory dry-run per Tier 2 agent — Batfish becomes the Network agent's verification engine.</a:t>
            </a:r>
          </a:p>
          <a:p>
            <a:pPr>
              <a:spcAft>
                <a:spcPts val="1200"/>
              </a:spcAft>
              <a:defRPr>
                <a:latin typeface="Calibri"/>
              </a:defRPr>
            </a:pPr>
            <a:r>
              <a:rPr sz="1550">
                <a:solidFill>
                  <a:srgbClr val="1C1F26"/>
                </a:solidFill>
              </a:rPr>
              <a:t>13. Bring Tier 2 agents online one at a time behind the approval gate.</a:t>
            </a:r>
          </a:p>
          <a:p>
            <a:pPr>
              <a:spcAft>
                <a:spcPts val="1200"/>
              </a:spcAft>
              <a:defRPr>
                <a:latin typeface="Calibri"/>
              </a:defRPr>
            </a:pPr>
            <a:r>
              <a:rPr sz="1550">
                <a:solidFill>
                  <a:srgbClr val="1C1F26"/>
                </a:solidFill>
              </a:rPr>
              <a:t>14. Onboard Cisco ISE (Identity NAC) and Nexus Dashboard (DC fabric) — same burn-in discipline.</a:t>
            </a:r>
          </a:p>
          <a:p>
            <a:pPr>
              <a:spcAft>
                <a:spcPts val="1200"/>
              </a:spcAft>
              <a:defRPr>
                <a:latin typeface="Calibri"/>
              </a:defRPr>
            </a:pPr>
            <a:r>
              <a:rPr sz="1550">
                <a:solidFill>
                  <a:srgbClr val="1C1F26"/>
                </a:solidFill>
              </a:rPr>
              <a:t>15. Build Platform Ops last, once the framework has a track record.</a:t>
            </a:r>
          </a:p>
          <a:p>
            <a:pPr>
              <a:spcAft>
                <a:spcPts val="1200"/>
              </a:spcAft>
              <a:defRPr>
                <a:latin typeface="Calibri"/>
              </a:defRPr>
            </a:pPr>
            <a:r>
              <a:rPr sz="1550">
                <a:solidFill>
                  <a:srgbClr val="1C1F26"/>
                </a:solidFill>
              </a:rPr>
              <a:t>16. Formalize two-person approval for Tier 3 and the arbitration flow.</a:t>
            </a:r>
          </a:p>
          <a:p>
            <a:pPr>
              <a:spcAft>
                <a:spcPts val="1200"/>
              </a:spcAft>
              <a:defRPr>
                <a:latin typeface="Calibri"/>
              </a:defRPr>
            </a:pPr>
            <a:r>
              <a:rPr sz="1550">
                <a:solidFill>
                  <a:srgbClr val="1C1F26"/>
                </a:solidFill>
              </a:rPr>
              <a:t>17. Establish a recurring (monthly) audit of auto-executed Tier 0–1 actions against the log.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1106424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1C1F26"/>
                </a:solidFill>
                <a:latin typeface="Calibri"/>
              </a:rPr>
              <a:t>What this is and isn't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1143000"/>
            <a:ext cx="2743200" cy="27940"/>
          </a:xfrm>
          <a:prstGeom prst="rect">
            <a:avLst/>
          </a:prstGeom>
          <a:solidFill>
            <a:srgbClr val="C963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554480"/>
            <a:ext cx="11064240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>
                <a:latin typeface="Calibri"/>
              </a:defRPr>
            </a:pPr>
            <a:r>
              <a:rPr b="1" sz="1900">
                <a:solidFill>
                  <a:srgbClr val="C96343"/>
                </a:solidFill>
              </a:rPr>
              <a:t>This is:  </a:t>
            </a:r>
            <a:r>
              <a:rPr sz="1900">
                <a:solidFill>
                  <a:srgbClr val="1C1F26"/>
                </a:solidFill>
              </a:rPr>
              <a:t>an architecture blueprint — the shape of the system, trust boundaries, and checkpoints, worked out on paper first.</a:t>
            </a:r>
          </a:p>
          <a:p>
            <a:pPr>
              <a:spcAft>
                <a:spcPts val="1200"/>
              </a:spcAft>
              <a:defRPr>
                <a:latin typeface="Calibri"/>
              </a:defRPr>
            </a:pPr>
            <a:r>
              <a:rPr b="1" sz="1900">
                <a:solidFill>
                  <a:srgbClr val="C96343"/>
                </a:solidFill>
              </a:rPr>
              <a:t>This isn't:  </a:t>
            </a:r>
            <a:r>
              <a:rPr sz="1900">
                <a:solidFill>
                  <a:srgbClr val="1C1F26"/>
                </a:solidFill>
              </a:rPr>
              <a:t>a running deployment. No ServiceNow tenant, no Cisco/AD/VMware credentials, no reachable enterprise network here.</a:t>
            </a:r>
          </a:p>
          <a:p>
            <a:pPr>
              <a:spcAft>
                <a:spcPts val="1200"/>
              </a:spcAft>
              <a:defRPr>
                <a:latin typeface="Calibri"/>
              </a:defRPr>
            </a:pPr>
            <a:r>
              <a:rPr b="1" sz="1900">
                <a:solidFill>
                  <a:srgbClr val="C96343"/>
                </a:solidFill>
              </a:rPr>
              <a:t>Standing up live write-access  </a:t>
            </a:r>
            <a:r>
              <a:rPr sz="1900">
                <a:solidFill>
                  <a:srgbClr val="1C1F26"/>
                </a:solidFill>
              </a:rPr>
              <a:t>to someone's routers, directory, and hypervisors is a real person's decision, made deliberately, with real scoped credentials they grant.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C1F2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2377440"/>
            <a:ext cx="1033272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3400" b="1">
                <a:solidFill>
                  <a:srgbClr val="FFFFFF"/>
                </a:solidFill>
                <a:latin typeface="Calibri"/>
              </a:rPr>
              <a:t>Take it further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371600" y="3474720"/>
            <a:ext cx="9418320" cy="228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000"/>
              </a:spcAft>
            </a:pPr>
            <a:r>
              <a:rPr sz="1600">
                <a:solidFill>
                  <a:srgbClr val="C8C0B0"/>
                </a:solidFill>
                <a:latin typeface="Calibri"/>
              </a:rPr>
              <a:t>Full architecture page: beaconwake.com/service-desk.html</a:t>
            </a:r>
          </a:p>
          <a:p>
            <a:pPr algn="ctr">
              <a:spcAft>
                <a:spcPts val="1000"/>
              </a:spcAft>
            </a:pPr>
            <a:r>
              <a:rPr sz="1600">
                <a:solidFill>
                  <a:srgbClr val="C8C0B0"/>
                </a:solidFill>
                <a:latin typeface="Calibri"/>
              </a:rPr>
              <a:t>Screen-by-screen mockup: beaconwake.com/service-desk-mockup.html</a:t>
            </a:r>
          </a:p>
          <a:p>
            <a:pPr algn="ctr">
              <a:spcAft>
                <a:spcPts val="1000"/>
              </a:spcAft>
            </a:pPr>
            <a:r>
              <a:rPr sz="1600">
                <a:solidFill>
                  <a:srgbClr val="C8C0B0"/>
                </a:solidFill>
                <a:latin typeface="Calibri"/>
              </a:rPr>
              <a:t>This deck &amp; the PDF guide: free, no signup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1106424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500" b="1">
                <a:solidFill>
                  <a:srgbClr val="1C1F26"/>
                </a:solidFill>
              </a:rPr>
              <a:t>Supporting systems (continued 2) — security, storage &amp; backup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1143000"/>
            <a:ext cx="2743200" cy="27940"/>
          </a:xfrm>
          <a:prstGeom prst="rect">
            <a:avLst/>
          </a:prstGeom>
          <a:solidFill>
            <a:srgbClr val="C963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48640" y="1417320"/>
          <a:ext cx="11064240" cy="420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  <a:tableStyleId>{5C22544A-7EE6-4342-B048-85BDC9FD1C3A}</a:tableStyleId>
              </a:tblPr>
              <a:tblGrid>
                <a:gridCol w="2011680"/>
                <a:gridCol w="5120640"/>
                <a:gridCol w="3931920"/>
              </a:tblGrid>
              <a:tr h="467360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</a:rPr>
                        <a:t>System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</a:rPr>
                        <a:t>Role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</a:rPr>
                        <a:t>Feeds / used by</a:t>
                      </a:r>
                    </a:p>
                  </a:txBody>
                  <a:tcPr/>
                </a:tc>
              </a:tr>
              <a:tr h="467360">
                <a:tc>
                  <a:txBody>
                    <a:bodyPr/>
                    <a:lstStyle/>
                    <a:p>
                      <a:r>
                        <a:rPr sz="1300" b="1"/>
                        <a:t>CyberArk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300" b="0"/>
                        <a:t>Privileged access management — issues the short-lived scoped credential leases every agent checks out just-in-time; PSM session isolation/recording for human break-glass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300" b="0"/>
                        <a:t>Every domain agent + orchestrator — the concrete vault-checkout implementation; Platform Ops watches lease issuance/expiry</a:t>
                      </a:r>
                    </a:p>
                  </a:txBody>
                  <a:tcPr/>
                </a:tc>
              </a:tr>
              <a:tr h="467360">
                <a:tc>
                  <a:txBody>
                    <a:bodyPr/>
                    <a:lstStyle/>
                    <a:p>
                      <a:r>
                        <a:rPr sz="1300" b="1"/>
                        <a:t>CrowdStrike Falcon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300" b="0"/>
                        <a:t>Endpoint detection &amp; response — sensor telemetry, threat detection, host containment across servers and desktops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300" b="0"/>
                        <a:t>Desktop/Windows/Linux agents for sensor health; Platform Ops for security signal — detection opens an Incident; isolation is Tier 3</a:t>
                      </a:r>
                    </a:p>
                  </a:txBody>
                  <a:tcPr/>
                </a:tc>
              </a:tr>
              <a:tr h="467360">
                <a:tc>
                  <a:txBody>
                    <a:bodyPr/>
                    <a:lstStyle/>
                    <a:p>
                      <a:r>
                        <a:rPr sz="1300" b="1"/>
                        <a:t>Splunk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300" b="0"/>
                        <a:t>SIEM &amp; log analytics — cross-system correlation, security analytics, query surface over the immutable audit log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300" b="0"/>
                        <a:t>Platform Ops alongside Zabbix/SCOM/Azure Monitor; the audit-log search layer for human reviewers</a:t>
                      </a:r>
                    </a:p>
                  </a:txBody>
                  <a:tcPr/>
                </a:tc>
              </a:tr>
              <a:tr h="467360">
                <a:tc>
                  <a:txBody>
                    <a:bodyPr/>
                    <a:lstStyle/>
                    <a:p>
                      <a:r>
                        <a:rPr sz="1300" b="1"/>
                        <a:t>NetApp ONTAP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300" b="0"/>
                        <a:t>Enterprise storage — NFS/SMB/iSCSI capacity, volume/LUN provisioning, snapshots, SnapMirror replication (ONTAP REST API)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300" b="0"/>
                        <a:t>VMware/Database/Windows/Linux agents for capacity &amp; snapshot state; provisioning and destructive actions are Tier 3</a:t>
                      </a:r>
                    </a:p>
                  </a:txBody>
                  <a:tcPr/>
                </a:tc>
              </a:tr>
              <a:tr h="467360">
                <a:tc>
                  <a:txBody>
                    <a:bodyPr/>
                    <a:lstStyle/>
                    <a:p>
                      <a:r>
                        <a:rPr sz="1300" b="1"/>
                        <a:t>Dell storage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300" b="0"/>
                        <a:t>Enterprise storage — PowerStore/PowerMax/Unity: capacity, provisioning, snapshots, replication (Dell REST API)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300" b="0"/>
                        <a:t>Same consumers as NetApp — no single-vendor lock-in; read-mostly, provisioning gated at Tier 3</a:t>
                      </a:r>
                    </a:p>
                  </a:txBody>
                  <a:tcPr/>
                </a:tc>
              </a:tr>
              <a:tr h="467360">
                <a:tc>
                  <a:txBody>
                    <a:bodyPr/>
                    <a:lstStyle/>
                    <a:p>
                      <a:r>
                        <a:rPr sz="1300" b="1"/>
                        <a:t>Dell PowerSwitch (ToR)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300" b="0"/>
                        <a:t>Top-of-rack DC switching on SmartFabric OS10 — leaf/ToR port, VLAN, fabric config (OS10 REST API / Ansible)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300" b="0"/>
                        <a:t>Network agent alongside Cisco IOS/NX-OS; Batfish models OS10 the same way, so dry-run covers the ToR layer</a:t>
                      </a:r>
                    </a:p>
                  </a:txBody>
                  <a:tcPr/>
                </a:tc>
              </a:tr>
              <a:tr h="467360">
                <a:tc>
                  <a:txBody>
                    <a:bodyPr/>
                    <a:lstStyle/>
                    <a:p>
                      <a:r>
                        <a:rPr sz="1300" b="1"/>
                        <a:t>Backup &amp; recovery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300" b="0"/>
                        <a:t>Enterprise backup, immutable/air-gapped copies, restore orchestration (Veeam/Commvault/Rubrik/Cohesity)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300" b="0"/>
                        <a:t>Database &amp; VMware agents for job status and restore verification; Platform Ops watches success/failure — restores Tier 2, deleting/shortening retention is deny-list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8640" y="5623560"/>
            <a:ext cx="1106424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5B6270"/>
                </a:solidFill>
              </a:rPr>
              <a:t>CyberArk, CrowdStrike, Splunk, NetApp, Dell storage, Dell PowerSwitch and the backup/recovery platform — each extends one existing domain agent or Platform Ops, under the same tiers, gate and deny-list.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